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image" Target="../media/image4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ooo.0o0.ooo/2017/04/17/58f45da1b5e6a.gif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5.tif"/><Relationship Id="rId6" Type="http://schemas.openxmlformats.org/officeDocument/2006/relationships/image" Target="../media/image16.tif"/><Relationship Id="rId7" Type="http://schemas.openxmlformats.org/officeDocument/2006/relationships/image" Target="../media/image17.tif"/><Relationship Id="rId8" Type="http://schemas.openxmlformats.org/officeDocument/2006/relationships/image" Target="../media/image18.tif"/><Relationship Id="rId9" Type="http://schemas.openxmlformats.org/officeDocument/2006/relationships/image" Target="../media/image19.tif"/><Relationship Id="rId10" Type="http://schemas.openxmlformats.org/officeDocument/2006/relationships/image" Target="../media/image20.tif"/><Relationship Id="rId11" Type="http://schemas.openxmlformats.org/officeDocument/2006/relationships/image" Target="../media/image4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238125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Anona ai</a:t>
            </a:r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2381250" y="11518900"/>
            <a:ext cx="19621500" cy="1600200"/>
          </a:xfrm>
          <a:prstGeom prst="rect">
            <a:avLst/>
          </a:prstGeom>
        </p:spPr>
        <p:txBody>
          <a:bodyPr/>
          <a:lstStyle/>
          <a:p>
            <a:pPr/>
            <a:r>
              <a:t>Gvahim-Cyber final project</a:t>
            </a:r>
          </a:p>
        </p:txBody>
      </p:sp>
      <p:pic>
        <p:nvPicPr>
          <p:cNvPr id="121" name="Anona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6491" y="1373568"/>
            <a:ext cx="11611018" cy="8708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673100" y="2108200"/>
            <a:ext cx="11049000" cy="5461000"/>
          </a:xfrm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673100" y="7543800"/>
            <a:ext cx="11049000" cy="5461000"/>
          </a:xfrm>
          <a:prstGeom prst="rect">
            <a:avLst/>
          </a:prstGeom>
        </p:spPr>
        <p:txBody>
          <a:bodyPr/>
          <a:lstStyle/>
          <a:p>
            <a:pPr/>
            <a:r>
              <a:t>Using scikit-learn &amp; karas: machine learning python</a:t>
            </a:r>
          </a:p>
        </p:txBody>
      </p:sp>
      <p:pic>
        <p:nvPicPr>
          <p:cNvPr id="18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5761" y="1303928"/>
            <a:ext cx="9552878" cy="5145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64552" y="8510681"/>
            <a:ext cx="4475296" cy="4475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049587" y="3208866"/>
            <a:ext cx="3902473" cy="4929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11" y="0"/>
                </a:moveTo>
                <a:cubicBezTo>
                  <a:pt x="5455" y="0"/>
                  <a:pt x="5085" y="293"/>
                  <a:pt x="5085" y="654"/>
                </a:cubicBezTo>
                <a:lnTo>
                  <a:pt x="5085" y="5325"/>
                </a:lnTo>
                <a:lnTo>
                  <a:pt x="0" y="6633"/>
                </a:lnTo>
                <a:lnTo>
                  <a:pt x="5085" y="7941"/>
                </a:lnTo>
                <a:lnTo>
                  <a:pt x="5085" y="20946"/>
                </a:lnTo>
                <a:cubicBezTo>
                  <a:pt x="5085" y="21307"/>
                  <a:pt x="5455" y="21600"/>
                  <a:pt x="5911" y="21600"/>
                </a:cubicBezTo>
                <a:lnTo>
                  <a:pt x="20774" y="21600"/>
                </a:lnTo>
                <a:cubicBezTo>
                  <a:pt x="21230" y="21600"/>
                  <a:pt x="21600" y="21307"/>
                  <a:pt x="21600" y="20946"/>
                </a:cubicBezTo>
                <a:lnTo>
                  <a:pt x="21600" y="654"/>
                </a:lnTo>
                <a:cubicBezTo>
                  <a:pt x="21600" y="293"/>
                  <a:pt x="21230" y="0"/>
                  <a:pt x="20774" y="0"/>
                </a:cubicBezTo>
                <a:lnTo>
                  <a:pt x="5911" y="0"/>
                </a:lnTo>
                <a:close/>
              </a:path>
            </a:pathLst>
          </a:cu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Collect Data From User</a:t>
            </a:r>
          </a:p>
        </p:txBody>
      </p:sp>
      <p:sp>
        <p:nvSpPr>
          <p:cNvPr id="192" name="Shape 192"/>
          <p:cNvSpPr/>
          <p:nvPr/>
        </p:nvSpPr>
        <p:spPr>
          <a:xfrm>
            <a:off x="7727553" y="5673460"/>
            <a:ext cx="3902473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Shape 193"/>
          <p:cNvSpPr/>
          <p:nvPr/>
        </p:nvSpPr>
        <p:spPr>
          <a:xfrm>
            <a:off x="12405519" y="3191933"/>
            <a:ext cx="2996804" cy="4963055"/>
          </a:xfrm>
          <a:prstGeom prst="roundRect">
            <a:avLst>
              <a:gd name="adj" fmla="val 14393"/>
            </a:avLst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Machine Learning Algorithm</a:t>
            </a:r>
          </a:p>
        </p:txBody>
      </p:sp>
      <p:sp>
        <p:nvSpPr>
          <p:cNvPr id="194" name="Shape 194"/>
          <p:cNvSpPr/>
          <p:nvPr/>
        </p:nvSpPr>
        <p:spPr>
          <a:xfrm>
            <a:off x="7600987" y="4633383"/>
            <a:ext cx="41556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Train Algorithm </a:t>
            </a:r>
          </a:p>
        </p:txBody>
      </p:sp>
      <p:sp>
        <p:nvSpPr>
          <p:cNvPr id="195" name="Shape 195"/>
          <p:cNvSpPr/>
          <p:nvPr/>
        </p:nvSpPr>
        <p:spPr>
          <a:xfrm flipH="1">
            <a:off x="16051250" y="4286051"/>
            <a:ext cx="218275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6" name="Shape 196"/>
          <p:cNvSpPr/>
          <p:nvPr/>
        </p:nvSpPr>
        <p:spPr>
          <a:xfrm flipH="1">
            <a:off x="16177815" y="7360298"/>
            <a:ext cx="2182756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" name="Shape 197"/>
          <p:cNvSpPr/>
          <p:nvPr/>
        </p:nvSpPr>
        <p:spPr>
          <a:xfrm>
            <a:off x="13852223" y="10768335"/>
            <a:ext cx="455289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 flipV="1">
            <a:off x="13857419" y="8305799"/>
            <a:ext cx="1" cy="2449249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Shape 199"/>
          <p:cNvSpPr/>
          <p:nvPr/>
        </p:nvSpPr>
        <p:spPr>
          <a:xfrm>
            <a:off x="18886619" y="9543711"/>
            <a:ext cx="2447794" cy="2449249"/>
          </a:xfrm>
          <a:prstGeom prst="ellipse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Predict</a:t>
            </a:r>
          </a:p>
        </p:txBody>
      </p:sp>
      <p:sp>
        <p:nvSpPr>
          <p:cNvPr id="200" name="Shape 200"/>
          <p:cNvSpPr/>
          <p:nvPr/>
        </p:nvSpPr>
        <p:spPr>
          <a:xfrm rot="20201514">
            <a:off x="15486877" y="5410424"/>
            <a:ext cx="356463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New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makes one unique?</a:t>
            </a:r>
          </a:p>
        </p:txBody>
      </p:sp>
      <p:sp>
        <p:nvSpPr>
          <p:cNvPr id="203" name="Shape 203"/>
          <p:cNvSpPr/>
          <p:nvPr>
            <p:ph type="body" idx="1"/>
          </p:nvPr>
        </p:nvSpPr>
        <p:spPr>
          <a:xfrm>
            <a:off x="2068776" y="3272170"/>
            <a:ext cx="20259149" cy="8864601"/>
          </a:xfrm>
          <a:prstGeom prst="rect">
            <a:avLst/>
          </a:prstGeom>
        </p:spPr>
        <p:txBody>
          <a:bodyPr/>
          <a:lstStyle/>
          <a:p>
            <a:pPr marL="719015" indent="-719015">
              <a:lnSpc>
                <a:spcPct val="120000"/>
              </a:lnSpc>
              <a:spcBef>
                <a:spcPts val="6500"/>
              </a:spcBef>
              <a:defRPr sz="6400"/>
            </a:pPr>
            <a:r>
              <a:t>Typing pace</a:t>
            </a:r>
          </a:p>
          <a:p>
            <a:pPr marL="719015" indent="-719015">
              <a:lnSpc>
                <a:spcPct val="120000"/>
              </a:lnSpc>
              <a:spcBef>
                <a:spcPts val="6500"/>
              </a:spcBef>
              <a:defRPr sz="6400"/>
            </a:pPr>
            <a:r>
              <a:t>Use of Backspaces</a:t>
            </a:r>
          </a:p>
          <a:p>
            <a:pPr marL="719015" indent="-719015">
              <a:lnSpc>
                <a:spcPct val="120000"/>
              </a:lnSpc>
              <a:spcBef>
                <a:spcPts val="6500"/>
              </a:spcBef>
              <a:defRPr sz="6400"/>
            </a:pPr>
            <a:r>
              <a:t>Use of Punctuation Marks</a:t>
            </a:r>
          </a:p>
          <a:p>
            <a:pPr marL="719015" indent="-719015">
              <a:lnSpc>
                <a:spcPct val="120000"/>
              </a:lnSpc>
              <a:spcBef>
                <a:spcPts val="6500"/>
              </a:spcBef>
              <a:defRPr sz="6400"/>
            </a:pPr>
            <a:r>
              <a:t>Language Shift (HEB-ENG)</a:t>
            </a:r>
          </a:p>
        </p:txBody>
      </p:sp>
      <p:pic>
        <p:nvPicPr>
          <p:cNvPr id="204" name="Keyboard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68937" y="7276167"/>
            <a:ext cx="6271712" cy="6271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1682700" y="1301588"/>
            <a:ext cx="934660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Classification</a:t>
            </a:r>
          </a:p>
        </p:txBody>
      </p:sp>
      <p:sp>
        <p:nvSpPr>
          <p:cNvPr id="207" name="Shape 207"/>
          <p:cNvSpPr/>
          <p:nvPr/>
        </p:nvSpPr>
        <p:spPr>
          <a:xfrm>
            <a:off x="14755234" y="1301588"/>
            <a:ext cx="728781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 sz="10000"/>
            </a:lvl1pPr>
          </a:lstStyle>
          <a:p>
            <a:pPr/>
            <a:r>
              <a:t>clustering</a:t>
            </a:r>
          </a:p>
        </p:txBody>
      </p:sp>
      <p:sp>
        <p:nvSpPr>
          <p:cNvPr id="208" name="Shape 208"/>
          <p:cNvSpPr/>
          <p:nvPr/>
        </p:nvSpPr>
        <p:spPr>
          <a:xfrm>
            <a:off x="12302904" y="1657188"/>
            <a:ext cx="117873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VS.</a:t>
            </a:r>
          </a:p>
        </p:txBody>
      </p:sp>
      <p:sp>
        <p:nvSpPr>
          <p:cNvPr id="209" name="Shape 209"/>
          <p:cNvSpPr/>
          <p:nvPr/>
        </p:nvSpPr>
        <p:spPr>
          <a:xfrm>
            <a:off x="1943610" y="3733800"/>
            <a:ext cx="9591713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Identifying to which category an object belongs to.</a:t>
            </a:r>
          </a:p>
          <a:p>
            <a:pPr algn="l"/>
          </a:p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Supervised Learning</a:t>
            </a:r>
          </a:p>
        </p:txBody>
      </p:sp>
      <p:sp>
        <p:nvSpPr>
          <p:cNvPr id="210" name="Shape 210"/>
          <p:cNvSpPr/>
          <p:nvPr/>
        </p:nvSpPr>
        <p:spPr>
          <a:xfrm>
            <a:off x="15075410" y="3733800"/>
            <a:ext cx="9591713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Automatic grouping of similar objects into sets.</a:t>
            </a:r>
          </a:p>
          <a:p>
            <a:pPr algn="l"/>
          </a:p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Un-Supervised Learning</a:t>
            </a:r>
          </a:p>
        </p:txBody>
      </p:sp>
      <p:pic>
        <p:nvPicPr>
          <p:cNvPr id="211" name="Clustering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8876" y="7613812"/>
            <a:ext cx="8000531" cy="5115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5825" y="7613812"/>
            <a:ext cx="6820356" cy="5115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neural network</a:t>
            </a:r>
          </a:p>
        </p:txBody>
      </p:sp>
      <p:pic>
        <p:nvPicPr>
          <p:cNvPr id="215" name="Painty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799" y="3721100"/>
            <a:ext cx="14630401" cy="909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problem</a:t>
            </a:r>
          </a:p>
        </p:txBody>
      </p:sp>
      <p:pic>
        <p:nvPicPr>
          <p:cNvPr id="218" name="DataOnGrap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571" y="3505628"/>
            <a:ext cx="12698858" cy="9524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trainTry.py</a:t>
            </a:r>
          </a:p>
        </p:txBody>
      </p:sp>
      <p:sp>
        <p:nvSpPr>
          <p:cNvPr id="221" name="Shape 22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let’s dive into some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“tanh" or hyperbolic tangent function</a:t>
            </a:r>
          </a:p>
        </p:txBody>
      </p:sp>
      <p:pic>
        <p:nvPicPr>
          <p:cNvPr id="22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4664" y="6621489"/>
            <a:ext cx="6400801" cy="64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953355" y="4340224"/>
            <a:ext cx="2248999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 mathematics, hyperbolic functions are analogs of the ordinary trigonometric, or circular functions. the points (cosh t, sinh t) form the right half of the equilateral hyperbola.</a:t>
            </a:r>
          </a:p>
        </p:txBody>
      </p:sp>
      <p:pic>
        <p:nvPicPr>
          <p:cNvPr id="22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073" y="7046939"/>
            <a:ext cx="6350001" cy="554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Rmsprop</a:t>
            </a:r>
          </a:p>
        </p:txBody>
      </p:sp>
      <p:sp>
        <p:nvSpPr>
          <p:cNvPr id="229" name="Shape 229"/>
          <p:cNvSpPr/>
          <p:nvPr>
            <p:ph type="body" sz="half" idx="1"/>
          </p:nvPr>
        </p:nvSpPr>
        <p:spPr>
          <a:xfrm>
            <a:off x="673100" y="3835400"/>
            <a:ext cx="23050500" cy="3167249"/>
          </a:xfrm>
          <a:prstGeom prst="rect">
            <a:avLst/>
          </a:prstGeom>
        </p:spPr>
        <p:txBody>
          <a:bodyPr/>
          <a:lstStyle/>
          <a:p>
            <a:pPr marL="567181" indent="-567181" defTabSz="635634">
              <a:spcBef>
                <a:spcPts val="5000"/>
              </a:spcBef>
              <a:defRPr sz="4928"/>
            </a:pPr>
            <a:r>
              <a:t>RMSprop is an unpublished, adaptive learning rate method proposed by Geoff Hinton in Lecture 6e of his Coursera Class.</a:t>
            </a:r>
          </a:p>
          <a:p>
            <a:pPr marL="567181" indent="-567181" defTabSz="635634">
              <a:spcBef>
                <a:spcPts val="5000"/>
              </a:spcBef>
              <a:defRPr sz="4928"/>
            </a:pPr>
            <a:r>
              <a:t>Basically any optimizer out there crave to optimize the neural network predictions.</a:t>
            </a:r>
          </a:p>
        </p:txBody>
      </p:sp>
      <p:sp>
        <p:nvSpPr>
          <p:cNvPr id="230" name="Shape 230"/>
          <p:cNvSpPr/>
          <p:nvPr/>
        </p:nvSpPr>
        <p:spPr>
          <a:xfrm>
            <a:off x="8368096" y="9921812"/>
            <a:ext cx="76605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Optimizers Visual Comparison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2169880" y="684798"/>
            <a:ext cx="5612200" cy="2998958"/>
          </a:xfrm>
          <a:prstGeom prst="rect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Chrome Extension</a:t>
            </a:r>
          </a:p>
        </p:txBody>
      </p:sp>
      <p:sp>
        <p:nvSpPr>
          <p:cNvPr id="233" name="Shape 233"/>
          <p:cNvSpPr/>
          <p:nvPr/>
        </p:nvSpPr>
        <p:spPr>
          <a:xfrm>
            <a:off x="7920549" y="2095376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4" name="Shape 234"/>
          <p:cNvSpPr/>
          <p:nvPr/>
        </p:nvSpPr>
        <p:spPr>
          <a:xfrm>
            <a:off x="9349219" y="5259802"/>
            <a:ext cx="5612199" cy="2998958"/>
          </a:xfrm>
          <a:prstGeom prst="rect">
            <a:avLst/>
          </a:prstGeom>
          <a:solidFill>
            <a:srgbClr val="F4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Google Firebase</a:t>
            </a:r>
          </a:p>
        </p:txBody>
      </p:sp>
      <p:sp>
        <p:nvSpPr>
          <p:cNvPr id="235" name="Shape 235"/>
          <p:cNvSpPr/>
          <p:nvPr/>
        </p:nvSpPr>
        <p:spPr>
          <a:xfrm>
            <a:off x="15084099" y="6768442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Shape 236"/>
          <p:cNvSpPr/>
          <p:nvPr/>
        </p:nvSpPr>
        <p:spPr>
          <a:xfrm>
            <a:off x="16525470" y="9904731"/>
            <a:ext cx="5612199" cy="2998958"/>
          </a:xfrm>
          <a:prstGeom prst="rect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237" name="Shape 237"/>
          <p:cNvSpPr/>
          <p:nvPr/>
        </p:nvSpPr>
        <p:spPr>
          <a:xfrm>
            <a:off x="12005909" y="11473984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8" name="Shape 238"/>
          <p:cNvSpPr/>
          <p:nvPr/>
        </p:nvSpPr>
        <p:spPr>
          <a:xfrm>
            <a:off x="4872942" y="6842740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Shape 239"/>
          <p:cNvSpPr/>
          <p:nvPr/>
        </p:nvSpPr>
        <p:spPr>
          <a:xfrm>
            <a:off x="10972547" y="1231776"/>
            <a:ext cx="12853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Push</a:t>
            </a:r>
          </a:p>
        </p:txBody>
      </p:sp>
      <p:sp>
        <p:nvSpPr>
          <p:cNvPr id="240" name="Shape 240"/>
          <p:cNvSpPr/>
          <p:nvPr/>
        </p:nvSpPr>
        <p:spPr>
          <a:xfrm>
            <a:off x="12332909" y="2087533"/>
            <a:ext cx="131794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241" name="Shape 241"/>
          <p:cNvSpPr/>
          <p:nvPr/>
        </p:nvSpPr>
        <p:spPr>
          <a:xfrm>
            <a:off x="18345788" y="5855152"/>
            <a:ext cx="10866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</a:t>
            </a:r>
          </a:p>
        </p:txBody>
      </p:sp>
      <p:sp>
        <p:nvSpPr>
          <p:cNvPr id="242" name="Shape 242"/>
          <p:cNvSpPr/>
          <p:nvPr/>
        </p:nvSpPr>
        <p:spPr>
          <a:xfrm>
            <a:off x="19505176" y="6761708"/>
            <a:ext cx="13179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243" name="Shape 243"/>
          <p:cNvSpPr/>
          <p:nvPr/>
        </p:nvSpPr>
        <p:spPr>
          <a:xfrm>
            <a:off x="9980592" y="10602908"/>
            <a:ext cx="197186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Update</a:t>
            </a:r>
          </a:p>
        </p:txBody>
      </p:sp>
      <p:sp>
        <p:nvSpPr>
          <p:cNvPr id="244" name="Shape 244"/>
          <p:cNvSpPr/>
          <p:nvPr/>
        </p:nvSpPr>
        <p:spPr>
          <a:xfrm>
            <a:off x="12018841" y="11519561"/>
            <a:ext cx="24416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</p:txBody>
      </p:sp>
      <p:sp>
        <p:nvSpPr>
          <p:cNvPr id="245" name="Shape 245"/>
          <p:cNvSpPr/>
          <p:nvPr/>
        </p:nvSpPr>
        <p:spPr>
          <a:xfrm>
            <a:off x="3368072" y="5986923"/>
            <a:ext cx="14153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Alert</a:t>
            </a:r>
          </a:p>
        </p:txBody>
      </p:sp>
      <p:sp>
        <p:nvSpPr>
          <p:cNvPr id="246" name="Shape 246"/>
          <p:cNvSpPr/>
          <p:nvPr/>
        </p:nvSpPr>
        <p:spPr>
          <a:xfrm>
            <a:off x="4874292" y="6903576"/>
            <a:ext cx="12981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</a:t>
            </a:r>
          </a:p>
        </p:txBody>
      </p:sp>
      <p:pic>
        <p:nvPicPr>
          <p:cNvPr id="24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3929" y="2535948"/>
            <a:ext cx="1086645" cy="1086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3344" y="7079911"/>
            <a:ext cx="1089949" cy="1089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5727" y="11698937"/>
            <a:ext cx="1931686" cy="1046039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15096799" y="4940043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Authentication</a:t>
            </a:r>
          </a:p>
        </p:txBody>
      </p:sp>
      <p:sp>
        <p:nvSpPr>
          <p:cNvPr id="251" name="Shape 251"/>
          <p:cNvSpPr/>
          <p:nvPr/>
        </p:nvSpPr>
        <p:spPr>
          <a:xfrm>
            <a:off x="15096799" y="5675842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52" name="Shape 252"/>
          <p:cNvSpPr/>
          <p:nvPr/>
        </p:nvSpPr>
        <p:spPr>
          <a:xfrm>
            <a:off x="7966274" y="196651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Profiling</a:t>
            </a:r>
          </a:p>
        </p:txBody>
      </p:sp>
      <p:sp>
        <p:nvSpPr>
          <p:cNvPr id="253" name="Shape 253"/>
          <p:cNvSpPr/>
          <p:nvPr/>
        </p:nvSpPr>
        <p:spPr>
          <a:xfrm>
            <a:off x="7966274" y="932450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Data Fishing</a:t>
            </a:r>
          </a:p>
        </p:txBody>
      </p:sp>
      <p:sp>
        <p:nvSpPr>
          <p:cNvPr id="254" name="Shape 254"/>
          <p:cNvSpPr/>
          <p:nvPr/>
        </p:nvSpPr>
        <p:spPr>
          <a:xfrm>
            <a:off x="22316335" y="9535741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Generate Features</a:t>
            </a:r>
          </a:p>
        </p:txBody>
      </p:sp>
      <p:sp>
        <p:nvSpPr>
          <p:cNvPr id="255" name="Shape 255"/>
          <p:cNvSpPr/>
          <p:nvPr/>
        </p:nvSpPr>
        <p:spPr>
          <a:xfrm>
            <a:off x="22316335" y="10271540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Train Algorithm</a:t>
            </a:r>
          </a:p>
        </p:txBody>
      </p:sp>
      <p:sp>
        <p:nvSpPr>
          <p:cNvPr id="256" name="Shape 256"/>
          <p:cNvSpPr/>
          <p:nvPr/>
        </p:nvSpPr>
        <p:spPr>
          <a:xfrm>
            <a:off x="22316335" y="11007338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Detecting Security Break</a:t>
            </a:r>
          </a:p>
        </p:txBody>
      </p:sp>
      <p:sp>
        <p:nvSpPr>
          <p:cNvPr id="257" name="Shape 257"/>
          <p:cNvSpPr/>
          <p:nvPr/>
        </p:nvSpPr>
        <p:spPr>
          <a:xfrm flipV="1">
            <a:off x="12002267" y="8489981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Shape 258"/>
          <p:cNvSpPr/>
          <p:nvPr/>
        </p:nvSpPr>
        <p:spPr>
          <a:xfrm>
            <a:off x="19456236" y="6757576"/>
            <a:ext cx="1" cy="2998958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Shape 259"/>
          <p:cNvSpPr/>
          <p:nvPr/>
        </p:nvSpPr>
        <p:spPr>
          <a:xfrm flipV="1">
            <a:off x="4874380" y="3849224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0" name="Shape 260"/>
          <p:cNvSpPr/>
          <p:nvPr/>
        </p:nvSpPr>
        <p:spPr>
          <a:xfrm>
            <a:off x="12255499" y="2093124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6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12914" y="10028122"/>
            <a:ext cx="1086645" cy="1086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idx="13"/>
          </p:nvPr>
        </p:nvSpPr>
        <p:spPr>
          <a:xfrm>
            <a:off x="2387600" y="8001000"/>
            <a:ext cx="19621500" cy="686297"/>
          </a:xfrm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-אלבר קאמי מתוך המיתוס של סיזיפוס</a:t>
            </a:r>
          </a:p>
        </p:txBody>
      </p:sp>
      <p:sp>
        <p:nvSpPr>
          <p:cNvPr id="124" name="Shape 124"/>
          <p:cNvSpPr/>
          <p:nvPr>
            <p:ph type="body" idx="14"/>
          </p:nvPr>
        </p:nvSpPr>
        <p:spPr>
          <a:xfrm>
            <a:off x="2374900" y="5474692"/>
            <a:ext cx="19621500" cy="1687116"/>
          </a:xfrm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/>
            <a:r>
              <a:t>“למה לסבך סיסמאות שעמדו במבחן? אין איש מאזין להן, לא הגבר ולא האישה, כי הם מקשיבים בעיקר לקול המשמיע אותן”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working on anona ai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9567427" y="8290755"/>
            <a:ext cx="6592399" cy="1648582"/>
            <a:chOff x="0" y="0"/>
            <a:chExt cx="6592397" cy="1648580"/>
          </a:xfrm>
        </p:grpSpPr>
        <p:pic>
          <p:nvPicPr>
            <p:cNvPr id="264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983256" cy="16485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14921" y="239420"/>
              <a:ext cx="4477477" cy="1169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7546" y="3871300"/>
            <a:ext cx="5852160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3759" y="7144710"/>
            <a:ext cx="7689115" cy="3940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66717" y="7832345"/>
            <a:ext cx="2565401" cy="256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98595" y="4532981"/>
            <a:ext cx="7101645" cy="2105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551948" y="11172082"/>
            <a:ext cx="4794941" cy="1604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39961" y="11085854"/>
            <a:ext cx="1776711" cy="1776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40455" y="4303100"/>
            <a:ext cx="7188201" cy="256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580926" y="10691509"/>
            <a:ext cx="2565401" cy="256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now - The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3026147" y="1012441"/>
            <a:ext cx="18084315" cy="11785988"/>
          </a:xfrm>
          <a:prstGeom prst="ellipse">
            <a:avLst/>
          </a:prstGeom>
          <a:ln w="25400">
            <a:solidFill>
              <a:srgbClr val="80878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" name="Shape 127"/>
          <p:cNvSpPr/>
          <p:nvPr/>
        </p:nvSpPr>
        <p:spPr>
          <a:xfrm>
            <a:off x="10690547" y="6546850"/>
            <a:ext cx="246950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Anona AI</a:t>
            </a:r>
          </a:p>
        </p:txBody>
      </p:sp>
      <p:sp>
        <p:nvSpPr>
          <p:cNvPr id="128" name="Shape 128"/>
          <p:cNvSpPr/>
          <p:nvPr/>
        </p:nvSpPr>
        <p:spPr>
          <a:xfrm>
            <a:off x="6332460" y="10235722"/>
            <a:ext cx="4270940" cy="3366252"/>
          </a:xfrm>
          <a:prstGeom prst="ellipse">
            <a:avLst/>
          </a:prstGeom>
          <a:solidFill>
            <a:srgbClr val="9DA1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Google Firebase</a:t>
            </a:r>
          </a:p>
        </p:txBody>
      </p:sp>
      <p:sp>
        <p:nvSpPr>
          <p:cNvPr id="129" name="Shape 129"/>
          <p:cNvSpPr/>
          <p:nvPr/>
        </p:nvSpPr>
        <p:spPr>
          <a:xfrm>
            <a:off x="6332460" y="75232"/>
            <a:ext cx="4270939" cy="3366252"/>
          </a:xfrm>
          <a:prstGeom prst="ellipse">
            <a:avLst/>
          </a:prstGeom>
          <a:solidFill>
            <a:srgbClr val="9DA1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Chrome Extension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18957028" y="5222309"/>
            <a:ext cx="4270940" cy="3366252"/>
          </a:xfrm>
          <a:prstGeom prst="ellipse">
            <a:avLst/>
          </a:prstGeom>
          <a:solidFill>
            <a:srgbClr val="9DA1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WhatsApp Web</a:t>
            </a:r>
          </a:p>
        </p:txBody>
      </p:sp>
      <p:sp>
        <p:nvSpPr>
          <p:cNvPr id="131" name="Shape 131"/>
          <p:cNvSpPr/>
          <p:nvPr/>
        </p:nvSpPr>
        <p:spPr>
          <a:xfrm>
            <a:off x="13925258" y="10134122"/>
            <a:ext cx="4270939" cy="3366252"/>
          </a:xfrm>
          <a:prstGeom prst="ellipse">
            <a:avLst/>
          </a:prstGeom>
          <a:solidFill>
            <a:srgbClr val="F3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User Behavior based Security</a:t>
            </a:r>
          </a:p>
        </p:txBody>
      </p:sp>
      <p:sp>
        <p:nvSpPr>
          <p:cNvPr id="132" name="Shape 132"/>
          <p:cNvSpPr/>
          <p:nvPr/>
        </p:nvSpPr>
        <p:spPr>
          <a:xfrm>
            <a:off x="1124459" y="5222309"/>
            <a:ext cx="4270939" cy="3366252"/>
          </a:xfrm>
          <a:prstGeom prst="ellipse">
            <a:avLst/>
          </a:prstGeom>
          <a:solidFill>
            <a:srgbClr val="F3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133" name="Shape 133"/>
          <p:cNvSpPr/>
          <p:nvPr/>
        </p:nvSpPr>
        <p:spPr>
          <a:xfrm>
            <a:off x="13671258" y="75232"/>
            <a:ext cx="4270939" cy="3366252"/>
          </a:xfrm>
          <a:prstGeom prst="ellipse">
            <a:avLst/>
          </a:prstGeom>
          <a:solidFill>
            <a:srgbClr val="F3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2169880" y="684798"/>
            <a:ext cx="5612200" cy="2998958"/>
          </a:xfrm>
          <a:prstGeom prst="rect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Chrome Extension</a:t>
            </a:r>
          </a:p>
        </p:txBody>
      </p:sp>
      <p:sp>
        <p:nvSpPr>
          <p:cNvPr id="136" name="Shape 136"/>
          <p:cNvSpPr/>
          <p:nvPr/>
        </p:nvSpPr>
        <p:spPr>
          <a:xfrm>
            <a:off x="7920549" y="2095376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7" name="Shape 137"/>
          <p:cNvSpPr/>
          <p:nvPr/>
        </p:nvSpPr>
        <p:spPr>
          <a:xfrm>
            <a:off x="9349219" y="5259802"/>
            <a:ext cx="5612199" cy="2998958"/>
          </a:xfrm>
          <a:prstGeom prst="rect">
            <a:avLst/>
          </a:prstGeom>
          <a:solidFill>
            <a:srgbClr val="F4F0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Google Firebase</a:t>
            </a:r>
          </a:p>
        </p:txBody>
      </p:sp>
      <p:sp>
        <p:nvSpPr>
          <p:cNvPr id="138" name="Shape 138"/>
          <p:cNvSpPr/>
          <p:nvPr/>
        </p:nvSpPr>
        <p:spPr>
          <a:xfrm>
            <a:off x="15084099" y="6768442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9" name="Shape 139"/>
          <p:cNvSpPr/>
          <p:nvPr/>
        </p:nvSpPr>
        <p:spPr>
          <a:xfrm>
            <a:off x="16525470" y="9904731"/>
            <a:ext cx="5612199" cy="2998958"/>
          </a:xfrm>
          <a:prstGeom prst="rect">
            <a:avLst/>
          </a:prstGeom>
          <a:solidFill>
            <a:srgbClr val="9DA14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140" name="Shape 140"/>
          <p:cNvSpPr/>
          <p:nvPr/>
        </p:nvSpPr>
        <p:spPr>
          <a:xfrm>
            <a:off x="12005909" y="11473984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1" name="Shape 141"/>
          <p:cNvSpPr/>
          <p:nvPr/>
        </p:nvSpPr>
        <p:spPr>
          <a:xfrm>
            <a:off x="4872942" y="6842740"/>
            <a:ext cx="435359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2" name="Shape 142"/>
          <p:cNvSpPr/>
          <p:nvPr/>
        </p:nvSpPr>
        <p:spPr>
          <a:xfrm>
            <a:off x="10972547" y="1231776"/>
            <a:ext cx="12853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Push</a:t>
            </a:r>
          </a:p>
        </p:txBody>
      </p:sp>
      <p:sp>
        <p:nvSpPr>
          <p:cNvPr id="143" name="Shape 143"/>
          <p:cNvSpPr/>
          <p:nvPr/>
        </p:nvSpPr>
        <p:spPr>
          <a:xfrm>
            <a:off x="12332909" y="2087533"/>
            <a:ext cx="131794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144" name="Shape 144"/>
          <p:cNvSpPr/>
          <p:nvPr/>
        </p:nvSpPr>
        <p:spPr>
          <a:xfrm>
            <a:off x="18345788" y="5855152"/>
            <a:ext cx="10866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</a:t>
            </a:r>
          </a:p>
        </p:txBody>
      </p:sp>
      <p:sp>
        <p:nvSpPr>
          <p:cNvPr id="145" name="Shape 145"/>
          <p:cNvSpPr/>
          <p:nvPr/>
        </p:nvSpPr>
        <p:spPr>
          <a:xfrm>
            <a:off x="19505176" y="6761708"/>
            <a:ext cx="131794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146" name="Shape 146"/>
          <p:cNvSpPr/>
          <p:nvPr/>
        </p:nvSpPr>
        <p:spPr>
          <a:xfrm>
            <a:off x="9980592" y="10602908"/>
            <a:ext cx="197186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Update</a:t>
            </a:r>
          </a:p>
        </p:txBody>
      </p:sp>
      <p:sp>
        <p:nvSpPr>
          <p:cNvPr id="147" name="Shape 147"/>
          <p:cNvSpPr/>
          <p:nvPr/>
        </p:nvSpPr>
        <p:spPr>
          <a:xfrm>
            <a:off x="12018841" y="11519561"/>
            <a:ext cx="24416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</p:txBody>
      </p:sp>
      <p:sp>
        <p:nvSpPr>
          <p:cNvPr id="148" name="Shape 148"/>
          <p:cNvSpPr/>
          <p:nvPr/>
        </p:nvSpPr>
        <p:spPr>
          <a:xfrm>
            <a:off x="3368072" y="5986923"/>
            <a:ext cx="14153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Alert</a:t>
            </a:r>
          </a:p>
        </p:txBody>
      </p:sp>
      <p:sp>
        <p:nvSpPr>
          <p:cNvPr id="149" name="Shape 149"/>
          <p:cNvSpPr/>
          <p:nvPr/>
        </p:nvSpPr>
        <p:spPr>
          <a:xfrm>
            <a:off x="4874292" y="6903576"/>
            <a:ext cx="129810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User</a:t>
            </a:r>
          </a:p>
        </p:txBody>
      </p:sp>
      <p:pic>
        <p:nvPicPr>
          <p:cNvPr id="15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3929" y="2535948"/>
            <a:ext cx="1086645" cy="1086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3344" y="7079911"/>
            <a:ext cx="1089949" cy="1089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5727" y="11698937"/>
            <a:ext cx="1931686" cy="1046039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15096800" y="4940043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Authentication</a:t>
            </a:r>
          </a:p>
        </p:txBody>
      </p:sp>
      <p:sp>
        <p:nvSpPr>
          <p:cNvPr id="154" name="Shape 154"/>
          <p:cNvSpPr/>
          <p:nvPr/>
        </p:nvSpPr>
        <p:spPr>
          <a:xfrm>
            <a:off x="15096799" y="5675842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55" name="Shape 155"/>
          <p:cNvSpPr/>
          <p:nvPr/>
        </p:nvSpPr>
        <p:spPr>
          <a:xfrm>
            <a:off x="7966274" y="196651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Profiling</a:t>
            </a:r>
          </a:p>
        </p:txBody>
      </p:sp>
      <p:sp>
        <p:nvSpPr>
          <p:cNvPr id="156" name="Shape 156"/>
          <p:cNvSpPr/>
          <p:nvPr/>
        </p:nvSpPr>
        <p:spPr>
          <a:xfrm>
            <a:off x="7966274" y="932450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Data Fishing</a:t>
            </a:r>
          </a:p>
        </p:txBody>
      </p:sp>
      <p:sp>
        <p:nvSpPr>
          <p:cNvPr id="157" name="Shape 157"/>
          <p:cNvSpPr/>
          <p:nvPr/>
        </p:nvSpPr>
        <p:spPr>
          <a:xfrm>
            <a:off x="22316335" y="9535741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Generate Features</a:t>
            </a:r>
          </a:p>
        </p:txBody>
      </p:sp>
      <p:sp>
        <p:nvSpPr>
          <p:cNvPr id="158" name="Shape 158"/>
          <p:cNvSpPr/>
          <p:nvPr/>
        </p:nvSpPr>
        <p:spPr>
          <a:xfrm>
            <a:off x="22316335" y="10271540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Train Algorithm</a:t>
            </a:r>
          </a:p>
        </p:txBody>
      </p:sp>
      <p:sp>
        <p:nvSpPr>
          <p:cNvPr id="159" name="Shape 159"/>
          <p:cNvSpPr/>
          <p:nvPr/>
        </p:nvSpPr>
        <p:spPr>
          <a:xfrm>
            <a:off x="22316335" y="11007338"/>
            <a:ext cx="1733234" cy="599809"/>
          </a:xfrm>
          <a:prstGeom prst="roundRect">
            <a:avLst>
              <a:gd name="adj" fmla="val 15908"/>
            </a:avLst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Detecting Security Break</a:t>
            </a:r>
          </a:p>
        </p:txBody>
      </p:sp>
      <p:sp>
        <p:nvSpPr>
          <p:cNvPr id="160" name="Shape 160"/>
          <p:cNvSpPr/>
          <p:nvPr/>
        </p:nvSpPr>
        <p:spPr>
          <a:xfrm flipV="1">
            <a:off x="12002267" y="8489981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" name="Shape 161"/>
          <p:cNvSpPr/>
          <p:nvPr/>
        </p:nvSpPr>
        <p:spPr>
          <a:xfrm>
            <a:off x="19456236" y="6757576"/>
            <a:ext cx="1" cy="2998958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Shape 162"/>
          <p:cNvSpPr/>
          <p:nvPr/>
        </p:nvSpPr>
        <p:spPr>
          <a:xfrm flipV="1">
            <a:off x="4874380" y="3849224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Shape 163"/>
          <p:cNvSpPr/>
          <p:nvPr/>
        </p:nvSpPr>
        <p:spPr>
          <a:xfrm>
            <a:off x="12255499" y="2093124"/>
            <a:ext cx="1" cy="2998957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64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12914" y="10028122"/>
            <a:ext cx="1086645" cy="1086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Chrome extension</a:t>
            </a:r>
          </a:p>
        </p:txBody>
      </p:sp>
      <p:sp>
        <p:nvSpPr>
          <p:cNvPr id="167" name="Shape 16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Fetching keystrokes from WhatsApp Web - Profiling &amp; Securing</a:t>
            </a:r>
          </a:p>
          <a:p>
            <a:pPr/>
            <a:r>
              <a:t>Real time keystone data processed into Database (firebase)</a:t>
            </a:r>
          </a:p>
          <a:p>
            <a:pPr/>
            <a:r>
              <a:t>Allow sign up / in / out of ANONA AI</a:t>
            </a:r>
          </a:p>
          <a:p>
            <a:pPr marL="598487" indent="-598487">
              <a:buClr>
                <a:srgbClr val="535353"/>
              </a:buClr>
            </a:pPr>
            <a:r>
              <a:t>Implemented in JavaScript</a:t>
            </a:r>
          </a:p>
        </p:txBody>
      </p:sp>
      <p:pic>
        <p:nvPicPr>
          <p:cNvPr id="16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5954" y="5322854"/>
            <a:ext cx="5889692" cy="5889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it up - chrome web store</a:t>
            </a:r>
          </a:p>
        </p:txBody>
      </p:sp>
      <p:pic>
        <p:nvPicPr>
          <p:cNvPr id="171" name="Chrome Sto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9000" y="3642783"/>
            <a:ext cx="12458700" cy="887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9530953" y="4360333"/>
            <a:ext cx="975189" cy="544315"/>
          </a:xfrm>
          <a:prstGeom prst="ellipse">
            <a:avLst/>
          </a:prstGeom>
          <a:ln w="1016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Firebase</a:t>
            </a:r>
          </a:p>
        </p:txBody>
      </p:sp>
      <p:sp>
        <p:nvSpPr>
          <p:cNvPr id="175" name="Shape 17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Authentication (Email&amp;Password)</a:t>
            </a:r>
          </a:p>
          <a:p>
            <a:pPr/>
            <a:r>
              <a:t>Big Data Handling &amp; Processing (Real Time DB)</a:t>
            </a:r>
          </a:p>
          <a:p>
            <a:pPr/>
            <a:r>
              <a:t>Google Firebase - Json based DB</a:t>
            </a:r>
          </a:p>
        </p:txBody>
      </p:sp>
      <p:pic>
        <p:nvPicPr>
          <p:cNvPr id="17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8464" y="4756544"/>
            <a:ext cx="13702070" cy="7022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Authentication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xfrm>
            <a:off x="10985500" y="3649133"/>
            <a:ext cx="12943285" cy="8864601"/>
          </a:xfrm>
          <a:prstGeom prst="rect">
            <a:avLst/>
          </a:prstGeom>
        </p:spPr>
        <p:txBody>
          <a:bodyPr/>
          <a:lstStyle/>
          <a:p>
            <a:pPr marL="598487" indent="-598487">
              <a:lnSpc>
                <a:spcPct val="100000"/>
              </a:lnSpc>
              <a:spcBef>
                <a:spcPts val="5300"/>
              </a:spcBef>
              <a:defRPr sz="5200"/>
            </a:pPr>
            <a:r>
              <a:t>Sign up or Sign in based on Email &amp; Password.</a:t>
            </a:r>
          </a:p>
          <a:p>
            <a:pPr marL="598487" indent="-598487">
              <a:lnSpc>
                <a:spcPct val="100000"/>
              </a:lnSpc>
              <a:spcBef>
                <a:spcPts val="5300"/>
              </a:spcBef>
              <a:defRPr sz="5200"/>
            </a:pPr>
            <a:r>
              <a:t>Prevent user duplication.</a:t>
            </a:r>
          </a:p>
          <a:p>
            <a:pPr marL="598487" indent="-598487">
              <a:lnSpc>
                <a:spcPct val="100000"/>
              </a:lnSpc>
              <a:spcBef>
                <a:spcPts val="5300"/>
              </a:spcBef>
              <a:defRPr sz="5200"/>
            </a:pPr>
            <a:r>
              <a:t>Allow access to Database for signed in user.</a:t>
            </a:r>
          </a:p>
        </p:txBody>
      </p:sp>
      <p:pic>
        <p:nvPicPr>
          <p:cNvPr id="180" name="Authentication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041" y="3916677"/>
            <a:ext cx="9317242" cy="8702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database</a:t>
            </a:r>
          </a:p>
        </p:txBody>
      </p:sp>
      <p:sp>
        <p:nvSpPr>
          <p:cNvPr id="183" name="Shape 18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Time Database</a:t>
            </a:r>
          </a:p>
          <a:p>
            <a:pPr/>
            <a:r>
              <a:t>Json Style Database</a:t>
            </a:r>
          </a:p>
          <a:p>
            <a:pPr/>
            <a:r>
              <a:t>Multi-User database handling</a:t>
            </a:r>
          </a:p>
          <a:p>
            <a:pPr/>
            <a:r>
              <a:t>Key codes (unicode) &amp; Time Stamps</a:t>
            </a:r>
          </a:p>
        </p:txBody>
      </p:sp>
      <p:pic>
        <p:nvPicPr>
          <p:cNvPr id="184" name="Databas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6883" y="4517275"/>
            <a:ext cx="9507834" cy="7500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